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Golos Text"/>
      <p:regular r:id="rId43"/>
      <p:bold r:id="rId44"/>
    </p:embeddedFont>
    <p:embeddedFont>
      <p:font typeface="Golos Text SemiBo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iGLCN20PKoV+bNB59qh3WsiQsn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olosText-bold.fntdata"/><Relationship Id="rId21" Type="http://schemas.openxmlformats.org/officeDocument/2006/relationships/slide" Target="slides/slide16.xml"/><Relationship Id="rId43" Type="http://schemas.openxmlformats.org/officeDocument/2006/relationships/font" Target="fonts/GolosText-regular.fntdata"/><Relationship Id="rId24" Type="http://schemas.openxmlformats.org/officeDocument/2006/relationships/slide" Target="slides/slide19.xml"/><Relationship Id="rId46" Type="http://schemas.openxmlformats.org/officeDocument/2006/relationships/font" Target="fonts/GolosTextSemiBold-bold.fntdata"/><Relationship Id="rId23" Type="http://schemas.openxmlformats.org/officeDocument/2006/relationships/slide" Target="slides/slide18.xml"/><Relationship Id="rId45" Type="http://schemas.openxmlformats.org/officeDocument/2006/relationships/font" Target="fonts/GolosTex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bc4d4d07f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0bc4d4d07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0bc4d4d07f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bc4d4d07f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0bc4d4d07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0bc4d4d07f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bc4d4d07f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0bc4d4d07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30bc4d4d07f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bc4d4d07f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0bc4d4d07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30bc4d4d07f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bc4d4d07f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0bc4d4d07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0bc4d4d07f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bc4d4d07f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0bc4d4d07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0bc4d4d07f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bc4d4d07f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0bc4d4d07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30bc4d4d07f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bc4d4d07f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0bc4d4d07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0bc4d4d07f_0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bc4d4d07f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0bc4d4d07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30bc4d4d07f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bc4d4d07f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0bc4d4d07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0bc4d4d07f_0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bc4d4d07f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0bc4d4d07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0bc4d4d07f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bc4d4d07f_0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0bc4d4d07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30bc4d4d07f_0_2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bc4d4d07f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0bc4d4d07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30bc4d4d07f_0_2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bc4d4d07f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0bc4d4d07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30bc4d4d07f_0_2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bc4d4d07f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0bc4d4d07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30bc4d4d07f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bc4d4d07f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0bc4d4d07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30bc4d4d07f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c4d4d07f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0bc4d4d07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30bc4d4d07f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bc4d4d07f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0bc4d4d07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30bc4d4d07f_0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bc4d4d07f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0bc4d4d07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30bc4d4d07f_0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bc4d4d07f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0bc4d4d07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0bc4d4d07f_0_2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c4d4d0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30bc4d4d07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bc4d4d07f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0bc4d4d07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30bc4d4d07f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bc4d4d07f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0bc4d4d07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30bc4d4d07f_0_3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bc4d4d07f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0bc4d4d07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30bc4d4d07f_0_3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bc4d4d07f_0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0bc4d4d07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30bc4d4d07f_0_2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bc4d4d07f_0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0bc4d4d07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30bc4d4d07f_0_3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bc4d4d07f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0bc4d4d07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30bc4d4d07f_0_2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0bc4d4d07f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0bc4d4d07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30bc4d4d07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bc4d4d07f_0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0bc4d4d07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30bc4d4d07f_0_3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bc4d4d0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0bc4d4d07f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66911e60f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066911e6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066911e60f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66911e60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066911e6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066911e60f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bc4d4d07f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0bc4d4d07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0bc4d4d07f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bc4d4d07f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0bc4d4d0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30bc4d4d07f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bc4d4d07f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0bc4d4d0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0bc4d4d07f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70" name="Google Shape;70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72" name="Google Shape;72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9" name="Google Shape;79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80" name="Google Shape;80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81" name="Google Shape;81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5" name="Google Shape;85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32" name="Google Shape;32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36" name="Google Shape;3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GAN, WGAN, CGAN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bc4d4d07f_0_13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Обучение генератора</a:t>
            </a:r>
            <a:endParaRPr/>
          </a:p>
        </p:txBody>
      </p:sp>
      <p:sp>
        <p:nvSpPr>
          <p:cNvPr id="227" name="Google Shape;227;g30bc4d4d07f_0_135"/>
          <p:cNvSpPr/>
          <p:nvPr/>
        </p:nvSpPr>
        <p:spPr>
          <a:xfrm rot="-5400000">
            <a:off x="1565834" y="2281911"/>
            <a:ext cx="1317000" cy="931500"/>
          </a:xfrm>
          <a:prstGeom prst="trapezoid">
            <a:avLst>
              <a:gd fmla="val 25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8" name="Google Shape;228;g30bc4d4d07f_0_135"/>
          <p:cNvSpPr txBox="1"/>
          <p:nvPr/>
        </p:nvSpPr>
        <p:spPr>
          <a:xfrm>
            <a:off x="1401818" y="3480892"/>
            <a:ext cx="1644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29" name="Google Shape;229;g30bc4d4d07f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633" y="2008575"/>
            <a:ext cx="1454557" cy="14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0bc4d4d07f_0_135"/>
          <p:cNvSpPr txBox="1"/>
          <p:nvPr/>
        </p:nvSpPr>
        <p:spPr>
          <a:xfrm>
            <a:off x="379500" y="2590052"/>
            <a:ext cx="654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Шум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1" name="Google Shape;231;g30bc4d4d07f_0_135"/>
          <p:cNvSpPr/>
          <p:nvPr/>
        </p:nvSpPr>
        <p:spPr>
          <a:xfrm>
            <a:off x="2858106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2" name="Google Shape;232;g30bc4d4d07f_0_135"/>
          <p:cNvSpPr/>
          <p:nvPr/>
        </p:nvSpPr>
        <p:spPr>
          <a:xfrm>
            <a:off x="1157699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3" name="Google Shape;233;g30bc4d4d07f_0_135"/>
          <p:cNvSpPr/>
          <p:nvPr/>
        </p:nvSpPr>
        <p:spPr>
          <a:xfrm>
            <a:off x="5125331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4" name="Google Shape;234;g30bc4d4d07f_0_135"/>
          <p:cNvSpPr txBox="1"/>
          <p:nvPr/>
        </p:nvSpPr>
        <p:spPr>
          <a:xfrm>
            <a:off x="5837900" y="2557475"/>
            <a:ext cx="1606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Лосс?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bc4d4d07f_0_10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Обучение генератора</a:t>
            </a:r>
            <a:endParaRPr/>
          </a:p>
        </p:txBody>
      </p:sp>
      <p:sp>
        <p:nvSpPr>
          <p:cNvPr id="241" name="Google Shape;241;g30bc4d4d07f_0_108"/>
          <p:cNvSpPr/>
          <p:nvPr/>
        </p:nvSpPr>
        <p:spPr>
          <a:xfrm rot="-5400000">
            <a:off x="1565834" y="2281911"/>
            <a:ext cx="1317000" cy="931500"/>
          </a:xfrm>
          <a:prstGeom prst="trapezoid">
            <a:avLst>
              <a:gd fmla="val 25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2" name="Google Shape;242;g30bc4d4d07f_0_108"/>
          <p:cNvSpPr txBox="1"/>
          <p:nvPr/>
        </p:nvSpPr>
        <p:spPr>
          <a:xfrm>
            <a:off x="1401818" y="3480892"/>
            <a:ext cx="1644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43" name="Google Shape;243;g30bc4d4d07f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633" y="2008575"/>
            <a:ext cx="1454557" cy="14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0bc4d4d07f_0_108"/>
          <p:cNvSpPr txBox="1"/>
          <p:nvPr/>
        </p:nvSpPr>
        <p:spPr>
          <a:xfrm>
            <a:off x="379500" y="2590052"/>
            <a:ext cx="654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Шум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5" name="Google Shape;245;g30bc4d4d07f_0_108"/>
          <p:cNvSpPr/>
          <p:nvPr/>
        </p:nvSpPr>
        <p:spPr>
          <a:xfrm>
            <a:off x="2858106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6" name="Google Shape;246;g30bc4d4d07f_0_108"/>
          <p:cNvSpPr/>
          <p:nvPr/>
        </p:nvSpPr>
        <p:spPr>
          <a:xfrm>
            <a:off x="1157699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" name="Google Shape;247;g30bc4d4d07f_0_108"/>
          <p:cNvSpPr/>
          <p:nvPr/>
        </p:nvSpPr>
        <p:spPr>
          <a:xfrm>
            <a:off x="5125331" y="2674037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8" name="Google Shape;248;g30bc4d4d07f_0_108"/>
          <p:cNvSpPr/>
          <p:nvPr/>
        </p:nvSpPr>
        <p:spPr>
          <a:xfrm rot="5400000">
            <a:off x="5596356" y="2209875"/>
            <a:ext cx="1375200" cy="9726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9" name="Google Shape;249;g30bc4d4d07f_0_108"/>
          <p:cNvSpPr txBox="1"/>
          <p:nvPr/>
        </p:nvSpPr>
        <p:spPr>
          <a:xfrm>
            <a:off x="5044575" y="3539858"/>
            <a:ext cx="24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Замороженный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0" name="Google Shape;250;g30bc4d4d07f_0_108"/>
          <p:cNvSpPr/>
          <p:nvPr/>
        </p:nvSpPr>
        <p:spPr>
          <a:xfrm>
            <a:off x="7091390" y="2569375"/>
            <a:ext cx="4977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1" name="Google Shape;251;g30bc4d4d07f_0_108"/>
          <p:cNvSpPr txBox="1"/>
          <p:nvPr/>
        </p:nvSpPr>
        <p:spPr>
          <a:xfrm>
            <a:off x="7610700" y="2414488"/>
            <a:ext cx="12228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BCELoss,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 = 1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bc4d4d07f_0_8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Adversarial Loss. Дискриминатор</a:t>
            </a:r>
            <a:endParaRPr/>
          </a:p>
        </p:txBody>
      </p:sp>
      <p:sp>
        <p:nvSpPr>
          <p:cNvPr id="258" name="Google Shape;258;g30bc4d4d07f_0_86"/>
          <p:cNvSpPr txBox="1"/>
          <p:nvPr/>
        </p:nvSpPr>
        <p:spPr>
          <a:xfrm>
            <a:off x="613675" y="1195025"/>
            <a:ext cx="494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Формула бинарной кросс-энтропии: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59" name="Google Shape;259;g30bc4d4d07f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975" y="1735500"/>
            <a:ext cx="4962062" cy="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0bc4d4d07f_0_86"/>
          <p:cNvSpPr txBox="1"/>
          <p:nvPr/>
        </p:nvSpPr>
        <p:spPr>
          <a:xfrm>
            <a:off x="613675" y="2276000"/>
            <a:ext cx="54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Первый шаг обучения дискриминатора: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1" name="Google Shape;261;g30bc4d4d07f_0_86"/>
          <p:cNvSpPr txBox="1"/>
          <p:nvPr/>
        </p:nvSpPr>
        <p:spPr>
          <a:xfrm>
            <a:off x="613675" y="3348875"/>
            <a:ext cx="584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Второй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шаг обучения дискриминатора: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2" name="Google Shape;262;g30bc4d4d07f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000" y="2777275"/>
            <a:ext cx="5829988" cy="5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0bc4d4d07f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9113" y="3885675"/>
            <a:ext cx="4765774" cy="76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bc4d4d07f_0_12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Adversarial Loss. Minimax-game</a:t>
            </a:r>
            <a:endParaRPr/>
          </a:p>
        </p:txBody>
      </p:sp>
      <p:pic>
        <p:nvPicPr>
          <p:cNvPr id="270" name="Google Shape;270;g30bc4d4d07f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50" y="1877225"/>
            <a:ext cx="5978374" cy="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0bc4d4d07f_0_121"/>
          <p:cNvSpPr txBox="1"/>
          <p:nvPr/>
        </p:nvSpPr>
        <p:spPr>
          <a:xfrm>
            <a:off x="668150" y="1268800"/>
            <a:ext cx="593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Запишем функцию V: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2" name="Google Shape;272;g30bc4d4d07f_0_121"/>
          <p:cNvSpPr txBox="1"/>
          <p:nvPr/>
        </p:nvSpPr>
        <p:spPr>
          <a:xfrm>
            <a:off x="668150" y="2486950"/>
            <a:ext cx="47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Сыграем в минимаксную игру: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73" name="Google Shape;273;g30bc4d4d07f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75" y="3019900"/>
            <a:ext cx="6824402" cy="77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bc4d4d07f_0_12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Проблемы GAN. Колебания лосса</a:t>
            </a:r>
            <a:endParaRPr/>
          </a:p>
        </p:txBody>
      </p:sp>
      <p:pic>
        <p:nvPicPr>
          <p:cNvPr id="280" name="Google Shape;280;g30bc4d4d07f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00" y="1195600"/>
            <a:ext cx="5196024" cy="34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bc4d4d07f_0_18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Проблемы GAN. Неинформативность лосса</a:t>
            </a:r>
            <a:endParaRPr/>
          </a:p>
        </p:txBody>
      </p:sp>
      <p:pic>
        <p:nvPicPr>
          <p:cNvPr id="287" name="Google Shape;287;g30bc4d4d07f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14" y="1265850"/>
            <a:ext cx="7182724" cy="33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bc4d4d07f_0_19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Проблемы GAN. Коллапс модели</a:t>
            </a:r>
            <a:endParaRPr/>
          </a:p>
        </p:txBody>
      </p:sp>
      <p:pic>
        <p:nvPicPr>
          <p:cNvPr id="294" name="Google Shape;294;g30bc4d4d07f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911" y="1146750"/>
            <a:ext cx="3155775" cy="3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0bc4d4d07f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475" y="1146750"/>
            <a:ext cx="3155775" cy="31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30bc4d4d07f_0_192"/>
          <p:cNvSpPr txBox="1"/>
          <p:nvPr/>
        </p:nvSpPr>
        <p:spPr>
          <a:xfrm>
            <a:off x="2302425" y="4291275"/>
            <a:ext cx="67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хочу</a:t>
            </a:r>
            <a:endParaRPr sz="1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" name="Google Shape;297;g30bc4d4d07f_0_192"/>
          <p:cNvSpPr txBox="1"/>
          <p:nvPr/>
        </p:nvSpPr>
        <p:spPr>
          <a:xfrm>
            <a:off x="5767614" y="4291275"/>
            <a:ext cx="74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могу</a:t>
            </a:r>
            <a:endParaRPr sz="1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bc4d4d07f_0_16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Функция потерь Вассерштайна</a:t>
            </a:r>
            <a:endParaRPr/>
          </a:p>
        </p:txBody>
      </p:sp>
      <p:pic>
        <p:nvPicPr>
          <p:cNvPr id="304" name="Google Shape;304;g30bc4d4d07f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75" y="1688250"/>
            <a:ext cx="2802874" cy="10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0bc4d4d07f_0_167"/>
          <p:cNvSpPr txBox="1"/>
          <p:nvPr/>
        </p:nvSpPr>
        <p:spPr>
          <a:xfrm>
            <a:off x="701475" y="1195650"/>
            <a:ext cx="239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Функция потерь: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6" name="Google Shape;306;g30bc4d4d07f_0_167"/>
          <p:cNvSpPr txBox="1"/>
          <p:nvPr/>
        </p:nvSpPr>
        <p:spPr>
          <a:xfrm>
            <a:off x="5021375" y="1195650"/>
            <a:ext cx="232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7" name="Google Shape;307;g30bc4d4d07f_0_167"/>
          <p:cNvSpPr/>
          <p:nvPr/>
        </p:nvSpPr>
        <p:spPr>
          <a:xfrm rot="5400000">
            <a:off x="4024051" y="1967050"/>
            <a:ext cx="1095900" cy="7752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8" name="Google Shape;308;g30bc4d4d07f_0_167"/>
          <p:cNvSpPr/>
          <p:nvPr/>
        </p:nvSpPr>
        <p:spPr>
          <a:xfrm rot="5400000">
            <a:off x="4014526" y="3685900"/>
            <a:ext cx="1095900" cy="7752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9" name="Google Shape;309;g30bc4d4d07f_0_167"/>
          <p:cNvSpPr txBox="1"/>
          <p:nvPr/>
        </p:nvSpPr>
        <p:spPr>
          <a:xfrm>
            <a:off x="5021375" y="3032950"/>
            <a:ext cx="232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Критик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0" name="Google Shape;310;g30bc4d4d07f_0_167"/>
          <p:cNvSpPr/>
          <p:nvPr/>
        </p:nvSpPr>
        <p:spPr>
          <a:xfrm>
            <a:off x="5167725" y="2002500"/>
            <a:ext cx="855900" cy="7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Golos Text"/>
                <a:ea typeface="Golos Text"/>
                <a:cs typeface="Golos Text"/>
                <a:sym typeface="Golos Text"/>
              </a:rPr>
              <a:t>sigmoid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1" name="Google Shape;311;g30bc4d4d07f_0_167"/>
          <p:cNvSpPr/>
          <p:nvPr/>
        </p:nvSpPr>
        <p:spPr>
          <a:xfrm>
            <a:off x="6271931" y="2239262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2" name="Google Shape;312;g30bc4d4d07f_0_167"/>
          <p:cNvSpPr/>
          <p:nvPr/>
        </p:nvSpPr>
        <p:spPr>
          <a:xfrm>
            <a:off x="5167731" y="3952162"/>
            <a:ext cx="476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3" name="Google Shape;313;g30bc4d4d07f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25" y="3952150"/>
            <a:ext cx="1362147" cy="3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0bc4d4d07f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950" y="2174427"/>
            <a:ext cx="712086" cy="3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0bc4d4d07f_0_167"/>
          <p:cNvSpPr txBox="1"/>
          <p:nvPr/>
        </p:nvSpPr>
        <p:spPr>
          <a:xfrm>
            <a:off x="879613" y="3032950"/>
            <a:ext cx="220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label_false = -1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label_true = 1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bc4d4d07f_0_17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Простое решение проблемы неограниченности выхода</a:t>
            </a:r>
            <a:endParaRPr/>
          </a:p>
        </p:txBody>
      </p:sp>
      <p:sp>
        <p:nvSpPr>
          <p:cNvPr id="322" name="Google Shape;322;g30bc4d4d07f_0_172"/>
          <p:cNvSpPr txBox="1"/>
          <p:nvPr/>
        </p:nvSpPr>
        <p:spPr>
          <a:xfrm>
            <a:off x="749900" y="1258600"/>
            <a:ext cx="692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Критик должен быть одномерной Липшицевой функцией: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23" name="Google Shape;323;g30bc4d4d07f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075" y="1977250"/>
            <a:ext cx="2956276" cy="2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0bc4d4d07f_0_172"/>
          <p:cNvPicPr preferRelativeResize="0"/>
          <p:nvPr/>
        </p:nvPicPr>
        <p:blipFill rotWithShape="1">
          <a:blip r:embed="rId4">
            <a:alphaModFix/>
          </a:blip>
          <a:srcRect b="0" l="-1400" r="1400" t="0"/>
          <a:stretch/>
        </p:blipFill>
        <p:spPr>
          <a:xfrm>
            <a:off x="1015950" y="2117675"/>
            <a:ext cx="2884076" cy="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0bc4d4d07f_0_172"/>
          <p:cNvSpPr txBox="1"/>
          <p:nvPr/>
        </p:nvSpPr>
        <p:spPr>
          <a:xfrm>
            <a:off x="749900" y="3055950"/>
            <a:ext cx="412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Поэтому урежем веса критика до [-0.01, 0.01]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bc4d4d07f_0_17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ru-RU"/>
              <a:t>Хорошее</a:t>
            </a:r>
            <a:r>
              <a:rPr lang="ru-RU"/>
              <a:t> решение проблемы неограниченности выхода</a:t>
            </a:r>
            <a:endParaRPr/>
          </a:p>
        </p:txBody>
      </p:sp>
      <p:sp>
        <p:nvSpPr>
          <p:cNvPr id="332" name="Google Shape;332;g30bc4d4d07f_0_177"/>
          <p:cNvSpPr txBox="1"/>
          <p:nvPr/>
        </p:nvSpPr>
        <p:spPr>
          <a:xfrm>
            <a:off x="572275" y="1363575"/>
            <a:ext cx="7356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Большие значения выхода приводят к большим значениям градиента. 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Тогда для уменьшения выхода добавим в функцию потерь штраф за градиент: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33" name="Google Shape;333;g30bc4d4d07f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00" y="3199400"/>
            <a:ext cx="6315325" cy="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Мотивация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50" y="1406000"/>
            <a:ext cx="2077114" cy="21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675" y="1422838"/>
            <a:ext cx="2077125" cy="20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1219250" y="3682000"/>
            <a:ext cx="2680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AE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4925238" y="3640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VAE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c4d4d07f_0_18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Conditional GAN</a:t>
            </a:r>
            <a:endParaRPr/>
          </a:p>
        </p:txBody>
      </p:sp>
      <p:sp>
        <p:nvSpPr>
          <p:cNvPr id="340" name="Google Shape;340;g30bc4d4d07f_0_182"/>
          <p:cNvSpPr txBox="1"/>
          <p:nvPr/>
        </p:nvSpPr>
        <p:spPr>
          <a:xfrm>
            <a:off x="613650" y="1138500"/>
            <a:ext cx="4772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Добавим контроль в генерацию: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1" name="Google Shape;341;g30bc4d4d07f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25" y="1665900"/>
            <a:ext cx="7205576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0bc4d4d07f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475" y="2244150"/>
            <a:ext cx="3437858" cy="25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0bc4d4d07f_0_182"/>
          <p:cNvSpPr txBox="1"/>
          <p:nvPr/>
        </p:nvSpPr>
        <p:spPr>
          <a:xfrm>
            <a:off x="694425" y="2511200"/>
            <a:ext cx="38682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Генератор аналогичен Conditional AE/VAE.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 дополнительно получает информацию о контроле.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bc4d4d07f_0_22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GAN на практике. Обзор задач</a:t>
            </a:r>
            <a:endParaRPr/>
          </a:p>
        </p:txBody>
      </p:sp>
      <p:sp>
        <p:nvSpPr>
          <p:cNvPr id="350" name="Google Shape;350;g30bc4d4d07f_0_222"/>
          <p:cNvSpPr txBox="1"/>
          <p:nvPr/>
        </p:nvSpPr>
        <p:spPr>
          <a:xfrm>
            <a:off x="710550" y="1275775"/>
            <a:ext cx="71460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Задачи генеративного моделирования: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изображений (Image generation)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Перенос домена (Image2Image translation, Domain Transfer)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Увеличение разрешения (Super Resolution)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текста (Text Generation)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Описание изображения (Image Captioning)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Генерация изображения по тексту (Text2Image)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bc4d4d07f_0_22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Progressive GAN</a:t>
            </a:r>
            <a:endParaRPr/>
          </a:p>
        </p:txBody>
      </p:sp>
      <p:pic>
        <p:nvPicPr>
          <p:cNvPr id="357" name="Google Shape;357;g30bc4d4d07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0" y="1543401"/>
            <a:ext cx="7697949" cy="28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bc4d4d07f_0_25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Progressive GAN</a:t>
            </a:r>
            <a:endParaRPr/>
          </a:p>
        </p:txBody>
      </p:sp>
      <p:pic>
        <p:nvPicPr>
          <p:cNvPr id="364" name="Google Shape;364;g30bc4d4d07f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600" y="1155776"/>
            <a:ext cx="5225275" cy="3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bc4d4d07f_0_23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Pix2pix</a:t>
            </a:r>
            <a:endParaRPr/>
          </a:p>
        </p:txBody>
      </p:sp>
      <p:pic>
        <p:nvPicPr>
          <p:cNvPr id="371" name="Google Shape;371;g30bc4d4d07f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5" y="1624125"/>
            <a:ext cx="7750574" cy="28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bc4d4d07f_0_26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Pix2pix. Генератор</a:t>
            </a:r>
            <a:endParaRPr/>
          </a:p>
        </p:txBody>
      </p:sp>
      <p:pic>
        <p:nvPicPr>
          <p:cNvPr id="378" name="Google Shape;378;g30bc4d4d07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50" y="1075052"/>
            <a:ext cx="4637651" cy="30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bc4d4d07f_0_24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Pix2pix. Сравнение лоссов</a:t>
            </a:r>
            <a:endParaRPr/>
          </a:p>
        </p:txBody>
      </p:sp>
      <p:pic>
        <p:nvPicPr>
          <p:cNvPr id="385" name="Google Shape;385;g30bc4d4d07f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113" y="994300"/>
            <a:ext cx="6039775" cy="37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bc4d4d07f_0_27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Pix2pix. Дискриминатор</a:t>
            </a:r>
            <a:endParaRPr/>
          </a:p>
        </p:txBody>
      </p:sp>
      <p:pic>
        <p:nvPicPr>
          <p:cNvPr id="392" name="Google Shape;392;g30bc4d4d07f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75" y="2924151"/>
            <a:ext cx="8124026" cy="1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0bc4d4d07f_0_273"/>
          <p:cNvSpPr txBox="1"/>
          <p:nvPr/>
        </p:nvSpPr>
        <p:spPr>
          <a:xfrm>
            <a:off x="726700" y="1243475"/>
            <a:ext cx="72267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 улучшает моделирование высокочастотных признаков, но ухудшает моделирование низкочастотных. 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Решение: ограничим дискриминатор “окном”, чтобы он не мог влиять на низкочастотные признаки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bc4d4d07f_0_24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CycleGAN. Архитектура </a:t>
            </a:r>
            <a:endParaRPr/>
          </a:p>
        </p:txBody>
      </p:sp>
      <p:pic>
        <p:nvPicPr>
          <p:cNvPr id="400" name="Google Shape;400;g30bc4d4d07f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00" y="1607850"/>
            <a:ext cx="7833300" cy="17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0bc4d4d07f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825" y="3714200"/>
            <a:ext cx="2738075" cy="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0bc4d4d07f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500" y="3714200"/>
            <a:ext cx="2775937" cy="6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bc4d4d07f_0_29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CycleGAN. InstanceNorm</a:t>
            </a:r>
            <a:endParaRPr/>
          </a:p>
        </p:txBody>
      </p:sp>
      <p:pic>
        <p:nvPicPr>
          <p:cNvPr id="409" name="Google Shape;409;g30bc4d4d07f_0_294"/>
          <p:cNvPicPr preferRelativeResize="0"/>
          <p:nvPr/>
        </p:nvPicPr>
        <p:blipFill rotWithShape="1">
          <a:blip r:embed="rId3">
            <a:alphaModFix/>
          </a:blip>
          <a:srcRect b="0" l="0" r="25749" t="0"/>
          <a:stretch/>
        </p:blipFill>
        <p:spPr>
          <a:xfrm>
            <a:off x="1595000" y="2329925"/>
            <a:ext cx="5954002" cy="21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0bc4d4d07f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825" y="1275725"/>
            <a:ext cx="2665625" cy="7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0bc4d4d07f_0_294"/>
          <p:cNvSpPr txBox="1"/>
          <p:nvPr/>
        </p:nvSpPr>
        <p:spPr>
          <a:xfrm>
            <a:off x="847825" y="1275775"/>
            <a:ext cx="4045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Формула общая с пакетной нормализацией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bc4d4d07f_0_1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Мотивация. Реальность</a:t>
            </a:r>
            <a:endParaRPr/>
          </a:p>
        </p:txBody>
      </p:sp>
      <p:pic>
        <p:nvPicPr>
          <p:cNvPr id="151" name="Google Shape;151;g30bc4d4d07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50" y="1406000"/>
            <a:ext cx="2077114" cy="2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0bc4d4d07f_0_12"/>
          <p:cNvSpPr txBox="1"/>
          <p:nvPr/>
        </p:nvSpPr>
        <p:spPr>
          <a:xfrm>
            <a:off x="1219250" y="3682000"/>
            <a:ext cx="2680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Сгенерированное изображение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53" name="Google Shape;153;g30bc4d4d07f_0_12"/>
          <p:cNvSpPr txBox="1"/>
          <p:nvPr/>
        </p:nvSpPr>
        <p:spPr>
          <a:xfrm>
            <a:off x="4925238" y="3640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Реальное изображение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54" name="Google Shape;154;g30bc4d4d07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686" y="1401458"/>
            <a:ext cx="2077125" cy="211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bc4d4d07f_0_25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CycleGAN. Лосс</a:t>
            </a:r>
            <a:endParaRPr/>
          </a:p>
        </p:txBody>
      </p:sp>
      <p:pic>
        <p:nvPicPr>
          <p:cNvPr id="418" name="Google Shape;418;g30bc4d4d07f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25" y="1963875"/>
            <a:ext cx="7309949" cy="5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0bc4d4d07f_0_252"/>
          <p:cNvSpPr txBox="1"/>
          <p:nvPr/>
        </p:nvSpPr>
        <p:spPr>
          <a:xfrm>
            <a:off x="872075" y="1285575"/>
            <a:ext cx="3932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Трансфер в одну сторону: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0" name="Google Shape;420;g30bc4d4d07f_0_252"/>
          <p:cNvSpPr txBox="1"/>
          <p:nvPr/>
        </p:nvSpPr>
        <p:spPr>
          <a:xfrm>
            <a:off x="917025" y="2712025"/>
            <a:ext cx="46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Трансфер в другую сторону: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21" name="Google Shape;421;g30bc4d4d07f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387" y="3359175"/>
            <a:ext cx="2123226" cy="3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bc4d4d07f_0_31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CycleGAN. Лосс</a:t>
            </a:r>
            <a:endParaRPr/>
          </a:p>
        </p:txBody>
      </p:sp>
      <p:sp>
        <p:nvSpPr>
          <p:cNvPr id="428" name="Google Shape;428;g30bc4d4d07f_0_311"/>
          <p:cNvSpPr txBox="1"/>
          <p:nvPr/>
        </p:nvSpPr>
        <p:spPr>
          <a:xfrm>
            <a:off x="686350" y="1186950"/>
            <a:ext cx="7162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Мы хотим сохранить возможность циклично преобразовывать данные: 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29" name="Google Shape;429;g30bc4d4d07f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088" y="2091300"/>
            <a:ext cx="3335824" cy="9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0bc4d4d07f_0_311"/>
          <p:cNvSpPr txBox="1"/>
          <p:nvPr/>
        </p:nvSpPr>
        <p:spPr>
          <a:xfrm>
            <a:off x="759000" y="3141000"/>
            <a:ext cx="7089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Добавим компоненту лосса - cycle consistency loss: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31" name="Google Shape;431;g30bc4d4d07f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750" y="3762900"/>
            <a:ext cx="6530501" cy="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bc4d4d07f_0_33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CycleGAN. Результаты генерации</a:t>
            </a:r>
            <a:endParaRPr/>
          </a:p>
        </p:txBody>
      </p:sp>
      <p:pic>
        <p:nvPicPr>
          <p:cNvPr id="438" name="Google Shape;438;g30bc4d4d07f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75" y="1083125"/>
            <a:ext cx="3489249" cy="36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bc4d4d07f_0_28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Super Resolution GAN. Архитектура</a:t>
            </a:r>
            <a:endParaRPr/>
          </a:p>
        </p:txBody>
      </p:sp>
      <p:pic>
        <p:nvPicPr>
          <p:cNvPr id="445" name="Google Shape;445;g30bc4d4d07f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" y="1002375"/>
            <a:ext cx="7261175" cy="3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bc4d4d07f_0_34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Super Resolution GAN. Архитектура</a:t>
            </a:r>
            <a:endParaRPr/>
          </a:p>
        </p:txBody>
      </p:sp>
      <p:sp>
        <p:nvSpPr>
          <p:cNvPr id="452" name="Google Shape;452;g30bc4d4d07f_0_347"/>
          <p:cNvSpPr txBox="1"/>
          <p:nvPr/>
        </p:nvSpPr>
        <p:spPr>
          <a:xfrm>
            <a:off x="767075" y="1211175"/>
            <a:ext cx="4311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Функция активации - PReLU: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53" name="Google Shape;453;g30bc4d4d07f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38" y="1743125"/>
            <a:ext cx="3715324" cy="1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0bc4d4d07f_0_347"/>
          <p:cNvSpPr txBox="1"/>
          <p:nvPr/>
        </p:nvSpPr>
        <p:spPr>
          <a:xfrm>
            <a:off x="903325" y="2806825"/>
            <a:ext cx="59682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Pixel Shuffle - увеличение размерности за счет количества каналов: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55" name="Google Shape;455;g30bc4d4d07f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835" y="3716125"/>
            <a:ext cx="5586327" cy="6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bc4d4d07f_0_28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SRGAN. Perceptual loss</a:t>
            </a:r>
            <a:endParaRPr/>
          </a:p>
        </p:txBody>
      </p:sp>
      <p:pic>
        <p:nvPicPr>
          <p:cNvPr id="462" name="Google Shape;462;g30bc4d4d07f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00" y="1854238"/>
            <a:ext cx="4288601" cy="7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0bc4d4d07f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00" y="3583250"/>
            <a:ext cx="3101650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0bc4d4d07f_0_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588" y="3159097"/>
            <a:ext cx="4935327" cy="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0bc4d4d07f_0_288"/>
          <p:cNvSpPr txBox="1"/>
          <p:nvPr/>
        </p:nvSpPr>
        <p:spPr>
          <a:xfrm>
            <a:off x="802950" y="1301050"/>
            <a:ext cx="46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Функция потерь: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66" name="Google Shape;466;g30bc4d4d07f_0_288"/>
          <p:cNvSpPr txBox="1"/>
          <p:nvPr/>
        </p:nvSpPr>
        <p:spPr>
          <a:xfrm>
            <a:off x="802950" y="2557463"/>
            <a:ext cx="46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где: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bc4d4d07f_0_3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Percetual loss для Style Transfer</a:t>
            </a:r>
            <a:endParaRPr/>
          </a:p>
        </p:txBody>
      </p:sp>
      <p:pic>
        <p:nvPicPr>
          <p:cNvPr id="473" name="Google Shape;473;g30bc4d4d07f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1581027"/>
            <a:ext cx="6712648" cy="23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0bc4d4d07f_0_32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SRGAN. Сравнение результатов</a:t>
            </a:r>
            <a:endParaRPr/>
          </a:p>
        </p:txBody>
      </p:sp>
      <p:pic>
        <p:nvPicPr>
          <p:cNvPr id="480" name="Google Shape;480;g30bc4d4d07f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1276925"/>
            <a:ext cx="7424099" cy="3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bc4d4d07f_0_6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Stack more layers - плохое решение</a:t>
            </a:r>
            <a:endParaRPr/>
          </a:p>
        </p:txBody>
      </p:sp>
      <p:pic>
        <p:nvPicPr>
          <p:cNvPr id="160" name="Google Shape;160;g30bc4d4d07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75" y="1470702"/>
            <a:ext cx="7510373" cy="30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66911e60f_0_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Классификация сгенерированных изображений</a:t>
            </a:r>
            <a:endParaRPr/>
          </a:p>
        </p:txBody>
      </p:sp>
      <p:sp>
        <p:nvSpPr>
          <p:cNvPr id="167" name="Google Shape;167;g3066911e60f_0_9"/>
          <p:cNvSpPr/>
          <p:nvPr/>
        </p:nvSpPr>
        <p:spPr>
          <a:xfrm rot="-5400000">
            <a:off x="1841000" y="1711900"/>
            <a:ext cx="1138500" cy="805200"/>
          </a:xfrm>
          <a:prstGeom prst="trapezoid">
            <a:avLst>
              <a:gd fmla="val 25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68" name="Google Shape;168;g3066911e60f_0_9"/>
          <p:cNvSpPr txBox="1"/>
          <p:nvPr/>
        </p:nvSpPr>
        <p:spPr>
          <a:xfrm>
            <a:off x="1699250" y="2748350"/>
            <a:ext cx="1422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Генератор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69" name="Google Shape;169;g3066911e60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263" y="1475625"/>
            <a:ext cx="1257365" cy="12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066911e60f_0_9"/>
          <p:cNvSpPr txBox="1"/>
          <p:nvPr/>
        </p:nvSpPr>
        <p:spPr>
          <a:xfrm>
            <a:off x="815525" y="1978275"/>
            <a:ext cx="5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Шум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1" name="Google Shape;171;g3066911e60f_0_9"/>
          <p:cNvSpPr/>
          <p:nvPr/>
        </p:nvSpPr>
        <p:spPr>
          <a:xfrm rot="5400000">
            <a:off x="5594650" y="2555750"/>
            <a:ext cx="1138500" cy="8052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72" name="Google Shape;172;g3066911e60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949" y="3079428"/>
            <a:ext cx="1257350" cy="1283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066911e60f_0_9"/>
          <p:cNvSpPr txBox="1"/>
          <p:nvPr/>
        </p:nvSpPr>
        <p:spPr>
          <a:xfrm>
            <a:off x="5137900" y="3648675"/>
            <a:ext cx="20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4" name="Google Shape;174;g3066911e60f_0_9"/>
          <p:cNvSpPr/>
          <p:nvPr/>
        </p:nvSpPr>
        <p:spPr>
          <a:xfrm>
            <a:off x="2958113" y="2050875"/>
            <a:ext cx="411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5" name="Google Shape;175;g3066911e60f_0_9"/>
          <p:cNvSpPr/>
          <p:nvPr/>
        </p:nvSpPr>
        <p:spPr>
          <a:xfrm rot="1193210">
            <a:off x="5008043" y="2227509"/>
            <a:ext cx="411861" cy="2099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6" name="Google Shape;176;g3066911e60f_0_9"/>
          <p:cNvSpPr/>
          <p:nvPr/>
        </p:nvSpPr>
        <p:spPr>
          <a:xfrm rot="-1923507">
            <a:off x="5007973" y="3261652"/>
            <a:ext cx="412032" cy="2100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7" name="Google Shape;177;g3066911e60f_0_9"/>
          <p:cNvSpPr/>
          <p:nvPr/>
        </p:nvSpPr>
        <p:spPr>
          <a:xfrm>
            <a:off x="6777988" y="2853350"/>
            <a:ext cx="411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8" name="Google Shape;178;g3066911e60f_0_9"/>
          <p:cNvSpPr/>
          <p:nvPr/>
        </p:nvSpPr>
        <p:spPr>
          <a:xfrm>
            <a:off x="1488225" y="2050875"/>
            <a:ext cx="411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9" name="Google Shape;179;g3066911e60f_0_9"/>
          <p:cNvSpPr txBox="1"/>
          <p:nvPr/>
        </p:nvSpPr>
        <p:spPr>
          <a:xfrm>
            <a:off x="7225100" y="2765900"/>
            <a:ext cx="147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real/fake</a:t>
            </a:r>
            <a:endParaRPr/>
          </a:p>
        </p:txBody>
      </p:sp>
      <p:sp>
        <p:nvSpPr>
          <p:cNvPr id="180" name="Google Shape;180;g3066911e60f_0_9"/>
          <p:cNvSpPr/>
          <p:nvPr/>
        </p:nvSpPr>
        <p:spPr>
          <a:xfrm>
            <a:off x="1956663" y="3322500"/>
            <a:ext cx="907175" cy="914825"/>
          </a:xfrm>
          <a:prstGeom prst="flowChartMagneticDisk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1" name="Google Shape;181;g3066911e60f_0_9"/>
          <p:cNvSpPr txBox="1"/>
          <p:nvPr/>
        </p:nvSpPr>
        <p:spPr>
          <a:xfrm>
            <a:off x="1670600" y="4278500"/>
            <a:ext cx="147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Датасет</a:t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2" name="Google Shape;182;g3066911e60f_0_9"/>
          <p:cNvSpPr/>
          <p:nvPr/>
        </p:nvSpPr>
        <p:spPr>
          <a:xfrm>
            <a:off x="3019925" y="3655825"/>
            <a:ext cx="411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66911e60f_0_1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Генератор</a:t>
            </a:r>
            <a:endParaRPr/>
          </a:p>
        </p:txBody>
      </p:sp>
      <p:pic>
        <p:nvPicPr>
          <p:cNvPr id="189" name="Google Shape;189;g3066911e60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75" y="1260752"/>
            <a:ext cx="5774349" cy="32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bc4d4d07f_0_5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Дискриминатор</a:t>
            </a:r>
            <a:endParaRPr/>
          </a:p>
        </p:txBody>
      </p:sp>
      <p:pic>
        <p:nvPicPr>
          <p:cNvPr id="196" name="Google Shape;196;g30bc4d4d07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00" y="1050825"/>
            <a:ext cx="5961899" cy="3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c4d4d07f_0_4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Обучение дискриминатора. Шаг 1</a:t>
            </a:r>
            <a:endParaRPr/>
          </a:p>
        </p:txBody>
      </p:sp>
      <p:sp>
        <p:nvSpPr>
          <p:cNvPr id="203" name="Google Shape;203;g30bc4d4d07f_0_43"/>
          <p:cNvSpPr/>
          <p:nvPr/>
        </p:nvSpPr>
        <p:spPr>
          <a:xfrm rot="5400000">
            <a:off x="3737098" y="2190460"/>
            <a:ext cx="1475100" cy="10431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4" name="Google Shape;204;g30bc4d4d07f_0_43"/>
          <p:cNvSpPr txBox="1"/>
          <p:nvPr/>
        </p:nvSpPr>
        <p:spPr>
          <a:xfrm>
            <a:off x="3145378" y="3616767"/>
            <a:ext cx="26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05" name="Google Shape;205;g30bc4d4d07f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00" y="1944774"/>
            <a:ext cx="1628958" cy="16625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0bc4d4d07f_0_43"/>
          <p:cNvSpPr/>
          <p:nvPr/>
        </p:nvSpPr>
        <p:spPr>
          <a:xfrm>
            <a:off x="3281119" y="2575921"/>
            <a:ext cx="5337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7" name="Google Shape;207;g30bc4d4d07f_0_43"/>
          <p:cNvSpPr/>
          <p:nvPr/>
        </p:nvSpPr>
        <p:spPr>
          <a:xfrm>
            <a:off x="5340619" y="2575921"/>
            <a:ext cx="5337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8" name="Google Shape;208;g30bc4d4d07f_0_43"/>
          <p:cNvSpPr txBox="1"/>
          <p:nvPr/>
        </p:nvSpPr>
        <p:spPr>
          <a:xfrm>
            <a:off x="6055650" y="2306375"/>
            <a:ext cx="14856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BCELoss,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 = 1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bc4d4d07f_0_4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ru-RU"/>
              <a:t>Обучение дискриминатора. Шаг 2</a:t>
            </a:r>
            <a:endParaRPr/>
          </a:p>
        </p:txBody>
      </p:sp>
      <p:sp>
        <p:nvSpPr>
          <p:cNvPr id="215" name="Google Shape;215;g30bc4d4d07f_0_49"/>
          <p:cNvSpPr/>
          <p:nvPr/>
        </p:nvSpPr>
        <p:spPr>
          <a:xfrm rot="5400000">
            <a:off x="3737098" y="2190460"/>
            <a:ext cx="1475100" cy="1043100"/>
          </a:xfrm>
          <a:prstGeom prst="trapezoid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6" name="Google Shape;216;g30bc4d4d07f_0_49"/>
          <p:cNvSpPr txBox="1"/>
          <p:nvPr/>
        </p:nvSpPr>
        <p:spPr>
          <a:xfrm>
            <a:off x="3145378" y="3616767"/>
            <a:ext cx="26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Дискриминатор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7" name="Google Shape;217;g30bc4d4d07f_0_49"/>
          <p:cNvSpPr/>
          <p:nvPr/>
        </p:nvSpPr>
        <p:spPr>
          <a:xfrm>
            <a:off x="3281119" y="2575921"/>
            <a:ext cx="5337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8" name="Google Shape;218;g30bc4d4d07f_0_49"/>
          <p:cNvSpPr/>
          <p:nvPr/>
        </p:nvSpPr>
        <p:spPr>
          <a:xfrm>
            <a:off x="5340619" y="2575921"/>
            <a:ext cx="5337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9" name="Google Shape;219;g30bc4d4d07f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78" y="1974450"/>
            <a:ext cx="1597900" cy="162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0bc4d4d07f_0_49"/>
          <p:cNvSpPr txBox="1"/>
          <p:nvPr/>
        </p:nvSpPr>
        <p:spPr>
          <a:xfrm>
            <a:off x="6022600" y="2311800"/>
            <a:ext cx="150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BCELoss,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 = 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